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9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8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74781D-DFE6-483C-8DCC-A43D917F35D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801E2BD-BEDF-46AB-9399-43A5E5EDF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3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EDFD-1013-4FFE-AE58-7B14CAC120B8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51F7-1DCE-48FA-A146-5A7566B9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climatetoolbox.org/water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climatetoolbox.org/climate" TargetMode="External"/><Relationship Id="rId4" Type="http://schemas.openxmlformats.org/officeDocument/2006/relationships/hyperlink" Target="https://climatetoolbox.org/agriculture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limatetoolbox.org/wildfi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18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" y="112520"/>
            <a:ext cx="90678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5300" b="1" dirty="0">
                <a:solidFill>
                  <a:schemeClr val="bg1"/>
                </a:solidFill>
              </a:rPr>
              <a:t>Municipal and Special District Work Group (Muni/District)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356254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 </a:t>
            </a:r>
            <a:r>
              <a:rPr lang="en-US" sz="2400" b="1" dirty="0"/>
              <a:t>Focus Issue: Water Quantity/Availability for Municipal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Outputs</a:t>
            </a:r>
          </a:p>
          <a:p>
            <a:pPr lvl="1"/>
            <a:r>
              <a:rPr lang="en-US" dirty="0"/>
              <a:t>Maps/GIS files that compile existing information related to neighboring communities that may support opportunities for shared source water for developing emergency inter-connections</a:t>
            </a:r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1676400"/>
            <a:ext cx="4191000" cy="464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Coordination</a:t>
            </a:r>
          </a:p>
          <a:p>
            <a:pPr lvl="1"/>
            <a:r>
              <a:rPr lang="en-US" dirty="0"/>
              <a:t>Learn about water supply, vulnerabilities/concerns, from other water suppliers regarding infrastructure and emergency preparedness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Nuts and Bolts</a:t>
            </a:r>
          </a:p>
          <a:p>
            <a:pPr lvl="1"/>
            <a:r>
              <a:rPr lang="en-US" sz="2000" dirty="0"/>
              <a:t>It’s important to continue to meet as a working group…establish a date/time that accommodates participates to continue monthly WG meetings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4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 </a:t>
            </a:r>
            <a:r>
              <a:rPr lang="en-US" sz="2400" b="1" dirty="0"/>
              <a:t>Developing a Mid-Coast Water Conservation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5943600" cy="4648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Objectives</a:t>
            </a:r>
          </a:p>
          <a:p>
            <a:pPr lvl="2"/>
            <a:r>
              <a:rPr lang="en-US" sz="2500" dirty="0">
                <a:solidFill>
                  <a:srgbClr val="002060"/>
                </a:solidFill>
              </a:rPr>
              <a:t>To increase water conservation, particularly during the summer</a:t>
            </a:r>
          </a:p>
          <a:p>
            <a:pPr lvl="2"/>
            <a:r>
              <a:rPr lang="en-US" sz="2500" dirty="0">
                <a:solidFill>
                  <a:srgbClr val="002060"/>
                </a:solidFill>
              </a:rPr>
              <a:t>To increase resiliency during droughts and emergencies</a:t>
            </a:r>
          </a:p>
          <a:p>
            <a:pPr lvl="2"/>
            <a:r>
              <a:rPr lang="en-US" sz="2500" dirty="0">
                <a:solidFill>
                  <a:srgbClr val="002060"/>
                </a:solidFill>
              </a:rPr>
              <a:t>To pool the resources of multiple water providers to accomplish more water conservation activities than what could be accomplished individually</a:t>
            </a:r>
          </a:p>
          <a:p>
            <a:pPr marL="914400" lvl="2" indent="0">
              <a:buNone/>
            </a:pPr>
            <a:endParaRPr lang="en-US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Potential Services and Activities</a:t>
            </a:r>
          </a:p>
          <a:p>
            <a:pPr lvl="2"/>
            <a:r>
              <a:rPr lang="en-US" sz="2500" dirty="0">
                <a:solidFill>
                  <a:srgbClr val="002060"/>
                </a:solidFill>
              </a:rPr>
              <a:t>All services/activities/outreach would be tailored for the Mid-Coast, and some could be tailored for individual water providers.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4384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2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b="1" dirty="0"/>
              <a:t>Consortium Potential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57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Public Education and Outreach </a:t>
            </a:r>
          </a:p>
          <a:p>
            <a:pPr lvl="1"/>
            <a:r>
              <a:rPr lang="en-US" sz="1600" dirty="0"/>
              <a:t>Website, articles, billing messages Provide social media messaging</a:t>
            </a:r>
          </a:p>
          <a:p>
            <a:pPr lvl="1"/>
            <a:r>
              <a:rPr lang="en-US" sz="1600" dirty="0"/>
              <a:t>Coordinate watershed/water system tours</a:t>
            </a:r>
          </a:p>
          <a:p>
            <a:pPr lvl="1"/>
            <a:r>
              <a:rPr lang="en-US" sz="1600" dirty="0"/>
              <a:t>Promote water conservation at events (Create and staff a booth)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K-12 Education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Programs for Businesses, Motels/Hotels, and Rental (Apartments and Vacation) Management Companies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Giveaways, Rebates, and Grants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Technical Assistance</a:t>
            </a:r>
          </a:p>
          <a:p>
            <a:pPr lvl="1"/>
            <a:r>
              <a:rPr lang="en-US" sz="1600" dirty="0"/>
              <a:t>Manage residential indoor and/or outdoor water audit program</a:t>
            </a:r>
          </a:p>
          <a:p>
            <a:pPr lvl="1"/>
            <a:r>
              <a:rPr lang="en-US" sz="1600" dirty="0"/>
              <a:t>Develop a water-wise landscaping guide for the Mid-Coast</a:t>
            </a:r>
          </a:p>
          <a:p>
            <a:endParaRPr lang="en-US" sz="2400" b="1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43000"/>
            <a:ext cx="3352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1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b="1" dirty="0"/>
              <a:t>Consortium Potential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067" y="1407564"/>
            <a:ext cx="4572000" cy="51054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Curtailment and Drought Declarations</a:t>
            </a:r>
          </a:p>
          <a:p>
            <a:pPr lvl="1"/>
            <a:r>
              <a:rPr lang="en-US" sz="2000" dirty="0"/>
              <a:t>Coordinate water curtailment plans of water providers on the Mid-Coast</a:t>
            </a:r>
          </a:p>
          <a:p>
            <a:pPr lvl="1"/>
            <a:r>
              <a:rPr lang="en-US" sz="2000" dirty="0"/>
              <a:t>Develop drought declaration and water curtailment messages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Administration</a:t>
            </a:r>
          </a:p>
          <a:p>
            <a:pPr lvl="1"/>
            <a:r>
              <a:rPr lang="en-US" sz="2000" dirty="0"/>
              <a:t>Manage administration of the consortium</a:t>
            </a:r>
          </a:p>
          <a:p>
            <a:pPr lvl="1"/>
            <a:r>
              <a:rPr lang="en-US" sz="2000" dirty="0"/>
              <a:t>Intergovernmental Agreements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219200"/>
            <a:ext cx="3368467" cy="50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2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Re-cap of Muni/District Report</a:t>
            </a:r>
            <a:br>
              <a:rPr lang="en-US" sz="3600" dirty="0"/>
            </a:br>
            <a:r>
              <a:rPr lang="en-US" sz="3600" dirty="0"/>
              <a:t>Partnership Meeting May 30,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458200" cy="4648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Major issues as identified by survey respondents</a:t>
            </a:r>
          </a:p>
          <a:p>
            <a:pPr lvl="1"/>
            <a:r>
              <a:rPr lang="en-US" dirty="0"/>
              <a:t>Water Quantity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Water Quality</a:t>
            </a:r>
          </a:p>
          <a:p>
            <a:pPr lvl="1"/>
            <a:r>
              <a:rPr lang="en-US" dirty="0"/>
              <a:t>Lack of Regional Collaboration</a:t>
            </a:r>
          </a:p>
          <a:p>
            <a:pPr lvl="1"/>
            <a:r>
              <a:rPr lang="en-US" dirty="0"/>
              <a:t>Financing</a:t>
            </a:r>
          </a:p>
          <a:p>
            <a:r>
              <a:rPr lang="en-US" b="1" dirty="0"/>
              <a:t>Potential Solutions</a:t>
            </a:r>
          </a:p>
          <a:p>
            <a:pPr lvl="1"/>
            <a:r>
              <a:rPr lang="en-US" dirty="0"/>
              <a:t>Collaboration with neighboring water providers</a:t>
            </a:r>
          </a:p>
          <a:p>
            <a:pPr lvl="1"/>
            <a:r>
              <a:rPr lang="en-US" dirty="0"/>
              <a:t>Infrastructure improvements</a:t>
            </a:r>
          </a:p>
          <a:p>
            <a:pPr lvl="1"/>
            <a:r>
              <a:rPr lang="en-US" dirty="0"/>
              <a:t>Additional water sources</a:t>
            </a:r>
          </a:p>
          <a:p>
            <a:pPr lvl="1"/>
            <a:r>
              <a:rPr lang="en-US" dirty="0"/>
              <a:t>Water conservation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5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Autofit/>
          </a:bodyPr>
          <a:lstStyle/>
          <a:p>
            <a:r>
              <a:rPr lang="en-US" sz="3200" dirty="0"/>
              <a:t> </a:t>
            </a:r>
            <a:r>
              <a:rPr lang="en-US" sz="4000" b="1" dirty="0"/>
              <a:t>Four Critical Issues (1-3)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724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1.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Lack of collaboration between Muni-District water suppliers is an overarching issue affecting prioritization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2.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Water conservation opportunities; potential exists to develop a regional water conservation consortium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2060"/>
                </a:solidFill>
              </a:rPr>
              <a:t>3.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Insufficient supply and supply vulnerabilities for groundwater, springs, streams</a:t>
            </a:r>
          </a:p>
          <a:p>
            <a:pPr marL="0" indent="0">
              <a:buNone/>
            </a:pPr>
            <a:endParaRPr lang="en-US" sz="4400" b="1" dirty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2"/>
            </a:pPr>
            <a:endParaRPr lang="en-US" sz="4800" b="1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505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63700"/>
            <a:ext cx="3505200" cy="467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4000" b="1" dirty="0"/>
              <a:t>Four Critical Issues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4a.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Critical water infrastructure needs exist throughout the region.</a:t>
            </a:r>
          </a:p>
          <a:p>
            <a:pPr marL="0" indent="0">
              <a:buNone/>
            </a:pPr>
            <a:endParaRPr lang="en-US" sz="33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4b.</a:t>
            </a:r>
          </a:p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Water infrastructure funding/grant programs are needed to support regional capacity, age, and resiliency improvements</a:t>
            </a:r>
          </a:p>
          <a:p>
            <a:pPr marL="914400" lvl="1" indent="-457200"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8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89038"/>
          </a:xfrm>
        </p:spPr>
        <p:txBody>
          <a:bodyPr>
            <a:noAutofit/>
          </a:bodyPr>
          <a:lstStyle/>
          <a:p>
            <a:r>
              <a:rPr lang="en-US" sz="1800" dirty="0"/>
              <a:t> </a:t>
            </a:r>
            <a:r>
              <a:rPr lang="en-US" sz="2400" b="1" dirty="0"/>
              <a:t>Focus Issue: Water Quantity/Availability for Municipal Use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429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Problem Statement:</a:t>
            </a:r>
          </a:p>
          <a:p>
            <a:pPr marL="457200" lvl="1" indent="0">
              <a:buNone/>
            </a:pPr>
            <a:r>
              <a:rPr lang="en-US" dirty="0"/>
              <a:t>Limited communication between water providers in the region who make decisions independently when we could be making them collectively.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5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89038"/>
          </a:xfrm>
        </p:spPr>
        <p:txBody>
          <a:bodyPr>
            <a:noAutofit/>
          </a:bodyPr>
          <a:lstStyle/>
          <a:p>
            <a:r>
              <a:rPr lang="en-US" sz="1800" dirty="0"/>
              <a:t> </a:t>
            </a:r>
            <a:r>
              <a:rPr lang="en-US" sz="2400" b="1" dirty="0"/>
              <a:t>Focus Issue: Water Quantity/Availability for Municipal Use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2895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Goal Statement:</a:t>
            </a:r>
          </a:p>
          <a:p>
            <a:pPr marL="457200" lvl="1" indent="0">
              <a:buNone/>
            </a:pPr>
            <a:r>
              <a:rPr lang="en-US" dirty="0"/>
              <a:t>Promote opportunities to improve communications, share knowledge, pool resources,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09" y="2057400"/>
            <a:ext cx="5743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 </a:t>
            </a:r>
            <a:r>
              <a:rPr lang="en-US" sz="2400" b="1" dirty="0"/>
              <a:t>Focus Issue: Water Quantity/Availability for Municipal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Learning Plan</a:t>
            </a:r>
          </a:p>
          <a:p>
            <a:pPr marL="457200" lvl="1" indent="0">
              <a:buNone/>
            </a:pPr>
            <a:r>
              <a:rPr lang="en-US" dirty="0"/>
              <a:t>What opportunities exist for system collaboration?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Do all water providers in the region desire opportunities for interconnection and mutual aid?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50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8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 </a:t>
            </a:r>
            <a:r>
              <a:rPr lang="en-US" sz="2400" b="1" dirty="0"/>
              <a:t>Focus Issue: Water Quantity/Availability for Municipal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Assistance</a:t>
            </a:r>
          </a:p>
          <a:p>
            <a:pPr lvl="1"/>
            <a:r>
              <a:rPr lang="en-US" dirty="0"/>
              <a:t>Army Corps of Engineers</a:t>
            </a:r>
          </a:p>
          <a:p>
            <a:pPr lvl="1"/>
            <a:r>
              <a:rPr lang="en-US" dirty="0"/>
              <a:t>CIRC’s Northwest Climate Toolbox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00600" y="1219200"/>
            <a:ext cx="3886200" cy="1946626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Applications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Helvetica Neue"/>
                <a:cs typeface="Arial" pitchFamily="34" charset="0"/>
              </a:rPr>
              <a:t>Click a category below to see what tools are available to help with decision making in fire, water management, agriculture and climate monitoring.</a:t>
            </a:r>
          </a:p>
          <a:p>
            <a:r>
              <a:rPr lang="en-US" sz="800" dirty="0">
                <a:hlinkClick r:id="rId2"/>
              </a:rPr>
              <a:t>WILDFIRE</a:t>
            </a:r>
            <a:endParaRPr lang="en-US" sz="800" dirty="0"/>
          </a:p>
          <a:p>
            <a:r>
              <a:rPr lang="en-US" sz="800" dirty="0">
                <a:hlinkClick r:id="rId3"/>
              </a:rPr>
              <a:t>WATER</a:t>
            </a:r>
            <a:endParaRPr lang="en-US" sz="800" dirty="0"/>
          </a:p>
          <a:p>
            <a:r>
              <a:rPr lang="en-US" sz="800" dirty="0">
                <a:hlinkClick r:id="rId4"/>
              </a:rPr>
              <a:t>AGRICULTURE</a:t>
            </a:r>
            <a:endParaRPr lang="en-US" sz="800" dirty="0"/>
          </a:p>
          <a:p>
            <a:r>
              <a:rPr lang="en-US" sz="800" dirty="0">
                <a:hlinkClick r:id="rId5"/>
              </a:rPr>
              <a:t>CLIMATE</a:t>
            </a:r>
            <a:endParaRPr lang="en-US" sz="800" dirty="0"/>
          </a:p>
          <a:p>
            <a:r>
              <a:rPr lang="en-US" sz="800" dirty="0"/>
              <a:t/>
            </a:r>
            <a:br>
              <a:rPr lang="en-US" sz="800" dirty="0"/>
            </a:b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337AB7"/>
                </a:solidFill>
                <a:effectLst/>
                <a:latin typeface="Helvetica Neue"/>
                <a:cs typeface="Arial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337AB7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ater">
            <a:hlinkClick r:id="rId3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92021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iculture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35" y="3648075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limate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35" y="4886325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9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89038"/>
          </a:xfrm>
        </p:spPr>
        <p:txBody>
          <a:bodyPr>
            <a:noAutofit/>
          </a:bodyPr>
          <a:lstStyle/>
          <a:p>
            <a:r>
              <a:rPr lang="en-US" sz="2400" dirty="0"/>
              <a:t>  </a:t>
            </a:r>
            <a:r>
              <a:rPr lang="en-US" sz="2400" b="1" dirty="0"/>
              <a:t>Focus Issue: Water Quantity/Availability for Municipal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862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2060"/>
                </a:solidFill>
              </a:rPr>
              <a:t>Action Plan</a:t>
            </a:r>
          </a:p>
          <a:p>
            <a:pPr lvl="1"/>
            <a:r>
              <a:rPr lang="en-US" dirty="0"/>
              <a:t>Continue to attend focused discussions centered around mutual aid and partner collaboration.</a:t>
            </a:r>
          </a:p>
          <a:p>
            <a:pPr lvl="1"/>
            <a:r>
              <a:rPr lang="en-US" dirty="0"/>
              <a:t>Develop opportunities for collaboration with State Agencies.</a:t>
            </a:r>
          </a:p>
          <a:p>
            <a:pPr lvl="1"/>
            <a:r>
              <a:rPr lang="en-US" dirty="0"/>
              <a:t>Work proactively with State and Federal agencies to use existing funding resources to support regional water supply solutions</a:t>
            </a:r>
          </a:p>
        </p:txBody>
      </p:sp>
      <p:pic>
        <p:nvPicPr>
          <p:cNvPr id="1026" name="Picture 2" descr="wildfi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055813"/>
            <a:ext cx="2190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57389"/>
            <a:ext cx="3581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570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inherit</vt:lpstr>
      <vt:lpstr>Office Theme</vt:lpstr>
      <vt:lpstr> Municipal and Special District Work Group (Muni/District)</vt:lpstr>
      <vt:lpstr>Re-cap of Muni/District Report Partnership Meeting May 30, 2018</vt:lpstr>
      <vt:lpstr> Four Critical Issues (1-3)</vt:lpstr>
      <vt:lpstr> Four Critical Issues (4)</vt:lpstr>
      <vt:lpstr> Focus Issue: Water Quantity/Availability for Municipal Use</vt:lpstr>
      <vt:lpstr> Focus Issue: Water Quantity/Availability for Municipal Use</vt:lpstr>
      <vt:lpstr>  Focus Issue: Water Quantity/Availability for Municipal Use</vt:lpstr>
      <vt:lpstr>  Focus Issue: Water Quantity/Availability for Municipal Use</vt:lpstr>
      <vt:lpstr>  Focus Issue: Water Quantity/Availability for Municipal Use</vt:lpstr>
      <vt:lpstr>  Focus Issue: Water Quantity/Availability for Municipal Use</vt:lpstr>
      <vt:lpstr>  Developing a Mid-Coast Water Conservation Consortium</vt:lpstr>
      <vt:lpstr>Consortium Potential Activities</vt:lpstr>
      <vt:lpstr>Consortium Potential Activities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Reid</dc:creator>
  <cp:lastModifiedBy>Jeanne Nyquist</cp:lastModifiedBy>
  <cp:revision>31</cp:revision>
  <cp:lastPrinted>2018-10-30T15:55:20Z</cp:lastPrinted>
  <dcterms:created xsi:type="dcterms:W3CDTF">2018-10-22T22:11:46Z</dcterms:created>
  <dcterms:modified xsi:type="dcterms:W3CDTF">2018-11-01T03:43:06Z</dcterms:modified>
</cp:coreProperties>
</file>