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4" r:id="rId5"/>
    <p:sldId id="267" r:id="rId6"/>
    <p:sldId id="277" r:id="rId7"/>
    <p:sldId id="278" r:id="rId8"/>
    <p:sldId id="273" r:id="rId9"/>
    <p:sldId id="279" r:id="rId10"/>
    <p:sldId id="280" r:id="rId11"/>
    <p:sldId id="275" r:id="rId12"/>
    <p:sldId id="258" r:id="rId13"/>
    <p:sldId id="259" r:id="rId14"/>
    <p:sldId id="268" r:id="rId15"/>
    <p:sldId id="269" r:id="rId16"/>
    <p:sldId id="270" r:id="rId17"/>
    <p:sldId id="271" r:id="rId18"/>
    <p:sldId id="272" r:id="rId19"/>
    <p:sldId id="281" r:id="rId20"/>
    <p:sldId id="262" r:id="rId21"/>
    <p:sldId id="263" r:id="rId22"/>
    <p:sldId id="282" r:id="rId23"/>
    <p:sldId id="264" r:id="rId24"/>
    <p:sldId id="284" r:id="rId25"/>
    <p:sldId id="260" r:id="rId26"/>
    <p:sldId id="261" r:id="rId27"/>
    <p:sldId id="26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B8EA28-5D46-4BD8-A77B-E187A23F1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02E755C-94D2-4AC1-8896-E031FB708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704BC0-EF9B-4CB6-A803-6B9BCF66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357268-CEC6-477E-B0DD-86F8A7A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074ABC-1091-479F-8064-A8370914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3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7EFE8E-F354-4BF2-9C77-E1E45BCD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CDDA6E-C6A8-42BA-95E6-F56DE4981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4D03C0-C8ED-4E90-8C14-77E6ECDB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EFC9B3-7EA6-403C-9E7B-0F78177C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88168D-C296-4B14-BA0E-28EA0ECA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7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523CBD4-BBB2-4540-8536-C8F47D75D2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208901B-2943-4D38-84EF-5C7913A2F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7B2D42-F145-4548-AF10-035586B37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FB9962-0A0B-46A0-A56C-45F1B00A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E9C831-C391-4E8B-8E43-44923235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88C9B-8EBA-4F0F-B1B3-6192B379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A7CBC6-9DC2-4AE6-82BC-5A6BE2E8D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C14A4-8ACF-40EF-BA26-2FC269D5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FCB2BE-2586-4345-8903-8D099D8D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EAD946-F112-4A85-A786-47472EE0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91AE12-D363-4CBD-9F74-1393745E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4677D9-9796-45CA-9EA0-EE32B1CCC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D213C6-B4DB-405F-8563-E3A3EEC1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6B290F-8291-4232-9C5C-11290DE0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E6208F-4711-4135-A491-6BAEEF36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505ECA-BBF3-4B5E-B24E-2A21D8AD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10A9CE-27AE-4B26-8403-345F66C68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1D2927-86EC-42C6-A7CC-F4B5A4539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BE62ADF-8653-445D-B9EB-413998D1E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A892D9-5B6A-48AF-A4C3-F6DED466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A60FF8-1B81-47C3-BFDF-A873F918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8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E87044-B40C-4902-8F7C-6350618B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2658AC-CC71-4CBB-AE63-206F7BBDC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E3D8023-01AE-4C26-B6BF-B0BAF7DA0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E038F24-6C41-403B-8974-2AE43A95C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1310FDA-7A28-49CD-A2D7-96426EE72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17FF62A-257E-42C7-8656-5A597AB9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E08CE80-EA0A-4AE0-9EBE-48FED989B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5442483-661E-409E-A8D5-592C8A2D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1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A4E0DF-B64A-44ED-B9D2-298DF703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4B74730-37D9-46C4-857E-EBA3E0E5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A55D6D2-1EFC-466E-A8F3-8F5FB119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C1BD47F-B062-41E3-BA92-EAC1EBA2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6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149D79E-D10E-4780-8FC2-F70673F0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154C5C5-68D7-44A2-AC6B-2DA0F4A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36571B6-6403-41F5-8612-6A79CA02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65E978-5B3C-4079-88D5-C2233EE03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099903-19CC-4EC1-8977-6E43997E2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19F89E8-D821-49BE-B9B9-7CD43286A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A375796-A269-4CF5-A48B-1D204B4D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B96B17-4B24-4521-BB8B-B43A0F75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1D6372E-8A2C-4502-819A-E5C7E8DB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F408B3-148F-4ECC-9801-47FAC67EB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0BE59DB-9BCB-4EA6-A2F1-554951C7C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25601FB-31AD-4066-9003-D870A29E4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C6C864D-54D1-40D7-AB4A-B30BA136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7E4453-A051-42D5-A719-D0137415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AF63CA-ECE8-44CB-B28A-927188B0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4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E9451E1-A001-4324-B11D-58490200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C0A98D-4CCE-466E-AB41-F35BBDE75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CD2243-AE7A-4B6E-82FD-812F12C84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9606-61AF-44A3-9D64-7C0D2140177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489201-8C1C-4C84-90FA-FBDAE5C14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112FB2-EF52-480A-B4B3-5EB2196A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06F9-809B-4C12-9332-13F7152C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9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2EE82F-DEE5-408D-88DB-36BD4AC58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52141"/>
          </a:xfrm>
        </p:spPr>
        <p:txBody>
          <a:bodyPr/>
          <a:lstStyle/>
          <a:p>
            <a:r>
              <a:rPr lang="en-US" dirty="0"/>
              <a:t>Instream and Biotic  Priorities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31C5441-4E46-4F98-ACDA-F50DDCBA6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0849"/>
            <a:ext cx="9144000" cy="1952141"/>
          </a:xfrm>
        </p:spPr>
        <p:txBody>
          <a:bodyPr>
            <a:normAutofit/>
          </a:bodyPr>
          <a:lstStyle/>
          <a:p>
            <a:r>
              <a:rPr lang="en-US" sz="4000" dirty="0"/>
              <a:t>Wayne Hoffman,</a:t>
            </a:r>
          </a:p>
          <a:p>
            <a:r>
              <a:rPr lang="en-US" sz="3200" dirty="0"/>
              <a:t>for the</a:t>
            </a:r>
          </a:p>
          <a:p>
            <a:r>
              <a:rPr lang="en-US" sz="4000" dirty="0"/>
              <a:t>Instream Subgroup</a:t>
            </a:r>
          </a:p>
        </p:txBody>
      </p:sp>
    </p:spTree>
    <p:extLst>
      <p:ext uri="{BB962C8B-B14F-4D97-AF65-F5344CB8AC3E}">
        <p14:creationId xmlns:p14="http://schemas.microsoft.com/office/powerpoint/2010/main" val="272451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20E058-03DC-42C1-A9E4-C6A7CE69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011" y="1"/>
            <a:ext cx="11405062" cy="12967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Other Risk Factors to Future Instream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36D35F-6EEA-4300-95EC-17CF1075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298"/>
            <a:ext cx="10515600" cy="4721629"/>
          </a:xfrm>
        </p:spPr>
        <p:txBody>
          <a:bodyPr>
            <a:normAutofit/>
          </a:bodyPr>
          <a:lstStyle/>
          <a:p>
            <a:r>
              <a:rPr lang="en-US" sz="4400" dirty="0"/>
              <a:t>Climate Change</a:t>
            </a:r>
          </a:p>
          <a:p>
            <a:pPr marL="0" indent="0">
              <a:buNone/>
            </a:pPr>
            <a:endParaRPr lang="en-US" sz="3600" dirty="0"/>
          </a:p>
          <a:p>
            <a:pPr lvl="1"/>
            <a:r>
              <a:rPr lang="en-US" sz="4000" dirty="0"/>
              <a:t>Longer Summer Dry Seasons</a:t>
            </a:r>
          </a:p>
          <a:p>
            <a:pPr lvl="1"/>
            <a:endParaRPr lang="en-US" sz="4000" dirty="0"/>
          </a:p>
          <a:p>
            <a:pPr lvl="1"/>
            <a:r>
              <a:rPr lang="en-US" sz="4000" dirty="0"/>
              <a:t>Higher average summer air temperatures</a:t>
            </a:r>
          </a:p>
          <a:p>
            <a:pPr lvl="1"/>
            <a:endParaRPr lang="en-US" sz="4000" dirty="0"/>
          </a:p>
          <a:p>
            <a:pPr lvl="1"/>
            <a:r>
              <a:rPr lang="en-US" sz="4000" dirty="0"/>
              <a:t>More Frequent “Dry Winter” Droughts</a:t>
            </a:r>
          </a:p>
        </p:txBody>
      </p:sp>
    </p:spTree>
    <p:extLst>
      <p:ext uri="{BB962C8B-B14F-4D97-AF65-F5344CB8AC3E}">
        <p14:creationId xmlns:p14="http://schemas.microsoft.com/office/powerpoint/2010/main" val="262817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44BB28-69DE-4E67-8206-BDC26A331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967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Instream Subgroup  Charge: </a:t>
            </a:r>
            <a:r>
              <a:rPr lang="en-US" sz="4900" dirty="0"/>
              <a:t/>
            </a:r>
            <a:br>
              <a:rPr lang="en-US" sz="49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EDF929-EE96-4208-8778-A12E47266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163782"/>
            <a:ext cx="11942618" cy="569421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PRIORITIZE </a:t>
            </a:r>
          </a:p>
          <a:p>
            <a:pPr lvl="1"/>
            <a:r>
              <a:rPr lang="en-US" sz="3200" dirty="0"/>
              <a:t>Prioritize streams for analysis, by biological importance and by likelihood of withdrawals.</a:t>
            </a:r>
          </a:p>
          <a:p>
            <a:endParaRPr lang="en-US" sz="3600" dirty="0"/>
          </a:p>
          <a:p>
            <a:r>
              <a:rPr lang="en-US" sz="3600" dirty="0"/>
              <a:t>ANALYZE </a:t>
            </a:r>
          </a:p>
          <a:p>
            <a:pPr lvl="1"/>
            <a:r>
              <a:rPr lang="en-US" sz="3200" dirty="0"/>
              <a:t>Analyze High-priority Streams for stream-specific thresholds for allowable withdrawals without serious biological consequences.</a:t>
            </a:r>
          </a:p>
          <a:p>
            <a:endParaRPr lang="en-US" sz="3600" dirty="0"/>
          </a:p>
          <a:p>
            <a:r>
              <a:rPr lang="en-US" sz="3600" dirty="0"/>
              <a:t>RESTORE: </a:t>
            </a:r>
          </a:p>
          <a:p>
            <a:pPr lvl="1"/>
            <a:r>
              <a:rPr lang="en-US" sz="3200" dirty="0"/>
              <a:t>Develop restoration projects to improve summer flows and biotic resilience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1CC26D-5123-4EE0-A9DB-0AC3D7C6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794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Stream Prioritization</a:t>
            </a:r>
            <a:br>
              <a:rPr lang="en-US" sz="5400" dirty="0"/>
            </a:br>
            <a:r>
              <a:rPr lang="en-US" sz="5400" dirty="0"/>
              <a:t>Based on the following characteristics: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D53E72-7FF2-4840-ADD1-691673F8E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8924"/>
            <a:ext cx="12192000" cy="5079075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4000" dirty="0"/>
              <a:t>Current use </a:t>
            </a:r>
          </a:p>
          <a:p>
            <a:pPr lvl="1"/>
            <a:r>
              <a:rPr lang="en-US" sz="4000" dirty="0"/>
              <a:t>Proximity to potential users</a:t>
            </a:r>
          </a:p>
          <a:p>
            <a:pPr lvl="2"/>
            <a:r>
              <a:rPr lang="en-US" sz="3200" dirty="0"/>
              <a:t>Reasonably close to population, or</a:t>
            </a:r>
          </a:p>
          <a:p>
            <a:pPr lvl="2"/>
            <a:r>
              <a:rPr lang="en-US" sz="3200" dirty="0"/>
              <a:t>Close proximity to farmland  suitable for irrigation</a:t>
            </a:r>
          </a:p>
          <a:p>
            <a:pPr lvl="1"/>
            <a:r>
              <a:rPr lang="en-US" sz="4000" dirty="0"/>
              <a:t>Adequate flow to satisfy users’ needs</a:t>
            </a:r>
          </a:p>
          <a:p>
            <a:pPr lvl="1"/>
            <a:r>
              <a:rPr lang="en-US" sz="4000" dirty="0"/>
              <a:t>Biotic importance</a:t>
            </a:r>
          </a:p>
          <a:p>
            <a:pPr lvl="2"/>
            <a:r>
              <a:rPr lang="en-US" sz="3200" dirty="0"/>
              <a:t>How many and which salmonid species?</a:t>
            </a:r>
          </a:p>
          <a:p>
            <a:pPr lvl="2"/>
            <a:r>
              <a:rPr lang="en-US" sz="3200" dirty="0"/>
              <a:t>Importance for lampreys?</a:t>
            </a:r>
          </a:p>
          <a:p>
            <a:pPr lvl="2"/>
            <a:r>
              <a:rPr lang="en-US" sz="3200" dirty="0"/>
              <a:t>Other biota of importance?</a:t>
            </a:r>
          </a:p>
          <a:p>
            <a:pPr lvl="2"/>
            <a:r>
              <a:rPr lang="en-US" sz="3200" dirty="0"/>
              <a:t>Ecosystem services?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0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A9697-20D6-45D1-869E-D4221E3C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Preliminary list of High-priority Streams:  Salmon River Basin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F7646-92B6-42D0-84B4-8E122A66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/>
              <a:t>High Priority</a:t>
            </a:r>
          </a:p>
          <a:p>
            <a:pPr marL="0" indent="0" algn="just">
              <a:buNone/>
            </a:pPr>
            <a:r>
              <a:rPr lang="en-US" sz="3600" dirty="0"/>
              <a:t>	Salmon River mainstem</a:t>
            </a:r>
          </a:p>
          <a:p>
            <a:pPr marL="0" indent="0" algn="just">
              <a:buNone/>
            </a:pPr>
            <a:r>
              <a:rPr lang="en-US" sz="3600" dirty="0"/>
              <a:t>	Bear Creek</a:t>
            </a:r>
          </a:p>
          <a:p>
            <a:pPr marL="0" indent="0" algn="just">
              <a:buNone/>
            </a:pPr>
            <a:r>
              <a:rPr lang="en-US" sz="3600" dirty="0"/>
              <a:t>	Slick Rock Creek (incl. Trout Creek)</a:t>
            </a:r>
          </a:p>
          <a:p>
            <a:pPr marL="0" indent="0" algn="just">
              <a:buNone/>
            </a:pPr>
            <a:r>
              <a:rPr lang="en-US" sz="3600" dirty="0"/>
              <a:t>Lower biological priority but currently tapped</a:t>
            </a:r>
          </a:p>
          <a:p>
            <a:pPr marL="0" indent="0" algn="just">
              <a:buNone/>
            </a:pPr>
            <a:r>
              <a:rPr lang="en-US" sz="3600" dirty="0"/>
              <a:t>	Crowley Creek</a:t>
            </a:r>
          </a:p>
          <a:p>
            <a:pPr marL="0" indent="0" algn="just">
              <a:buNone/>
            </a:pPr>
            <a:r>
              <a:rPr lang="en-US" sz="3600" dirty="0"/>
              <a:t>	Panther Creek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67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A9697-20D6-45D1-869E-D4221E3C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Preliminary list of High-priority Streams:  Siletz River Basin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F7646-92B6-42D0-84B4-8E122A66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/>
              <a:t>High Priority</a:t>
            </a:r>
          </a:p>
          <a:p>
            <a:pPr marL="0" indent="0" algn="just">
              <a:buNone/>
            </a:pPr>
            <a:r>
              <a:rPr lang="en-US" sz="3200" dirty="0"/>
              <a:t>	Siletz River (incl. Mainstem, Gorge, North Fork, South Fork)</a:t>
            </a:r>
          </a:p>
          <a:p>
            <a:pPr marL="0" indent="0" algn="just">
              <a:buNone/>
            </a:pPr>
            <a:r>
              <a:rPr lang="en-US" sz="3200" dirty="0"/>
              <a:t>	Schooner Creek</a:t>
            </a:r>
          </a:p>
          <a:p>
            <a:pPr marL="0" indent="0" algn="just">
              <a:buNone/>
            </a:pPr>
            <a:r>
              <a:rPr lang="en-US" sz="3200" dirty="0"/>
              <a:t>	Drift Creek</a:t>
            </a:r>
          </a:p>
          <a:p>
            <a:pPr marL="0" indent="0" algn="just">
              <a:buNone/>
            </a:pPr>
            <a:r>
              <a:rPr lang="en-US" sz="3200" dirty="0"/>
              <a:t>	Bear Creek</a:t>
            </a:r>
          </a:p>
          <a:p>
            <a:pPr marL="0" indent="0" algn="just">
              <a:buNone/>
            </a:pPr>
            <a:r>
              <a:rPr lang="en-US" sz="3200" dirty="0"/>
              <a:t>	Cedar Creek</a:t>
            </a:r>
          </a:p>
          <a:p>
            <a:pPr marL="0" indent="0" algn="just">
              <a:buNone/>
            </a:pPr>
            <a:r>
              <a:rPr lang="en-US" sz="3200" dirty="0"/>
              <a:t>	Euchre Creek</a:t>
            </a:r>
          </a:p>
          <a:p>
            <a:pPr marL="0" indent="0" algn="just">
              <a:buNone/>
            </a:pPr>
            <a:r>
              <a:rPr lang="en-US" sz="3200" dirty="0"/>
              <a:t>	Sam’s Creek (incl. Long Branch, Long Prairie)</a:t>
            </a:r>
          </a:p>
          <a:p>
            <a:pPr marL="0" indent="0" algn="just">
              <a:buNone/>
            </a:pPr>
            <a:r>
              <a:rPr lang="en-US" sz="3200" dirty="0"/>
              <a:t>	Rock Creek (incl. Big Rock, Little Rock, Steer)</a:t>
            </a:r>
          </a:p>
          <a:p>
            <a:pPr marL="0" indent="0" algn="just">
              <a:buNone/>
            </a:pPr>
            <a:r>
              <a:rPr lang="en-US" sz="3200" dirty="0"/>
              <a:t>	Mill Creek (above </a:t>
            </a:r>
            <a:r>
              <a:rPr lang="en-US" sz="3200" dirty="0" err="1"/>
              <a:t>Logsden</a:t>
            </a:r>
            <a:r>
              <a:rPr lang="en-US" sz="3200" dirty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63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A9697-20D6-45D1-869E-D4221E3C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4641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Preliminary list of High-priority Streams:  Yaquina River Basin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F7646-92B6-42D0-84B4-8E122A66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16"/>
            <a:ext cx="10515600" cy="5411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500" dirty="0"/>
              <a:t>High Priority</a:t>
            </a:r>
          </a:p>
          <a:p>
            <a:pPr marL="0" indent="0" algn="just">
              <a:buNone/>
            </a:pPr>
            <a:r>
              <a:rPr lang="en-US" sz="3500" dirty="0"/>
              <a:t>	Yaquina River mainstem</a:t>
            </a:r>
          </a:p>
          <a:p>
            <a:pPr marL="0" indent="0" algn="just">
              <a:buNone/>
            </a:pPr>
            <a:r>
              <a:rPr lang="en-US" sz="3500" dirty="0"/>
              <a:t>	Wright Creek</a:t>
            </a:r>
          </a:p>
          <a:p>
            <a:pPr marL="0" indent="0" algn="just">
              <a:buNone/>
            </a:pPr>
            <a:r>
              <a:rPr lang="en-US" sz="3500" dirty="0"/>
              <a:t>	Depot Slough(incl. Beaver, Depot)</a:t>
            </a:r>
          </a:p>
          <a:p>
            <a:pPr marL="0" indent="0" algn="just">
              <a:buNone/>
            </a:pPr>
            <a:r>
              <a:rPr lang="en-US" sz="3500" dirty="0"/>
              <a:t>	Mill Creek (incl. Slack)</a:t>
            </a:r>
          </a:p>
          <a:p>
            <a:pPr marL="0" indent="0" algn="just">
              <a:buNone/>
            </a:pPr>
            <a:r>
              <a:rPr lang="en-US" sz="3500" dirty="0"/>
              <a:t>	Big Elk (incl. Bear, Grant, </a:t>
            </a:r>
            <a:r>
              <a:rPr lang="en-US" sz="3500" dirty="0" err="1"/>
              <a:t>Feagles</a:t>
            </a:r>
            <a:r>
              <a:rPr lang="en-US" sz="3500" dirty="0"/>
              <a:t>)</a:t>
            </a:r>
          </a:p>
          <a:p>
            <a:pPr marL="0" indent="0" algn="just">
              <a:buNone/>
            </a:pPr>
            <a:r>
              <a:rPr lang="en-US" sz="3500" dirty="0"/>
              <a:t>	Simpson Creek</a:t>
            </a:r>
          </a:p>
          <a:p>
            <a:pPr marL="0" indent="0" algn="just">
              <a:buNone/>
            </a:pPr>
            <a:r>
              <a:rPr lang="en-US" sz="3500" dirty="0"/>
              <a:t>	Thornton Creek</a:t>
            </a:r>
          </a:p>
          <a:p>
            <a:pPr marL="0" indent="0" algn="just">
              <a:buNone/>
            </a:pPr>
            <a:r>
              <a:rPr lang="en-US" sz="3500" dirty="0"/>
              <a:t>	Little Elk</a:t>
            </a:r>
          </a:p>
          <a:p>
            <a:pPr marL="0" indent="0" algn="just">
              <a:buNone/>
            </a:pPr>
            <a:r>
              <a:rPr lang="en-US" sz="3500" dirty="0"/>
              <a:t>	Upper Yaquina </a:t>
            </a:r>
          </a:p>
          <a:p>
            <a:pPr marL="0" indent="0" algn="just">
              <a:buNone/>
            </a:pPr>
            <a:r>
              <a:rPr lang="en-US" sz="3500" dirty="0"/>
              <a:t>Lower priority but currently tapped:  Olalla Creek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98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A9697-20D6-45D1-869E-D4221E3C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12915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Preliminary list of High-priority Streams:  Alsea River Basin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F7646-92B6-42D0-84B4-8E122A66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284"/>
            <a:ext cx="10515600" cy="56277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High Priority</a:t>
            </a:r>
          </a:p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dirty="0"/>
              <a:t>Mainstem Alsea (incl. North Fork, South Fork)</a:t>
            </a:r>
          </a:p>
          <a:p>
            <a:pPr marL="0" indent="0" algn="just">
              <a:buNone/>
            </a:pPr>
            <a:r>
              <a:rPr lang="en-US" dirty="0"/>
              <a:t>	Drift Creek</a:t>
            </a:r>
          </a:p>
          <a:p>
            <a:pPr marL="0" indent="0" algn="just">
              <a:buNone/>
            </a:pPr>
            <a:r>
              <a:rPr lang="en-US" dirty="0"/>
              <a:t>	Canal Creek</a:t>
            </a:r>
          </a:p>
          <a:p>
            <a:pPr marL="0" indent="0" algn="just">
              <a:buNone/>
            </a:pPr>
            <a:r>
              <a:rPr lang="en-US" dirty="0"/>
              <a:t>	Scott Creek</a:t>
            </a:r>
          </a:p>
          <a:p>
            <a:pPr marL="0" indent="0" algn="just">
              <a:buNone/>
            </a:pPr>
            <a:r>
              <a:rPr lang="en-US" dirty="0"/>
              <a:t>	Five Rivers (incl. Green River, Lobster, Buck, Upper Five Rivers)</a:t>
            </a:r>
          </a:p>
          <a:p>
            <a:pPr marL="0" indent="0" algn="just">
              <a:buNone/>
            </a:pPr>
            <a:r>
              <a:rPr lang="en-US" dirty="0"/>
              <a:t>	Fall Creek</a:t>
            </a:r>
          </a:p>
          <a:p>
            <a:pPr marL="0" indent="0" algn="just">
              <a:buNone/>
            </a:pPr>
            <a:r>
              <a:rPr lang="en-US" dirty="0"/>
              <a:t>	Bummer Creek</a:t>
            </a:r>
          </a:p>
          <a:p>
            <a:pPr marL="0" indent="0" algn="just">
              <a:buNone/>
            </a:pPr>
            <a:r>
              <a:rPr lang="en-US" dirty="0"/>
              <a:t>	Sealy Creek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Honeygrove</a:t>
            </a:r>
            <a:r>
              <a:rPr lang="en-US" dirty="0"/>
              <a:t> Creek </a:t>
            </a:r>
          </a:p>
          <a:p>
            <a:pPr marL="0" indent="0" algn="just">
              <a:buNone/>
            </a:pPr>
            <a:r>
              <a:rPr lang="en-US" dirty="0"/>
              <a:t>	Crooked Creek</a:t>
            </a:r>
          </a:p>
        </p:txBody>
      </p:sp>
    </p:spTree>
    <p:extLst>
      <p:ext uri="{BB962C8B-B14F-4D97-AF65-F5344CB8AC3E}">
        <p14:creationId xmlns:p14="http://schemas.microsoft.com/office/powerpoint/2010/main" val="4204413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A9697-20D6-45D1-869E-D4221E3C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Preliminary list of High-priority Streams:  Yachats River Basin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F7646-92B6-42D0-84B4-8E122A66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High Priority</a:t>
            </a:r>
          </a:p>
          <a:p>
            <a:pPr marL="0" indent="0" algn="just">
              <a:buNone/>
            </a:pPr>
            <a:r>
              <a:rPr lang="en-US" sz="3200" dirty="0"/>
              <a:t>	Yachats River mainstem</a:t>
            </a:r>
          </a:p>
          <a:p>
            <a:pPr marL="0" indent="0" algn="just">
              <a:buNone/>
            </a:pPr>
            <a:r>
              <a:rPr lang="en-US" sz="3200" dirty="0"/>
              <a:t>	North Fork Yachats</a:t>
            </a:r>
          </a:p>
          <a:p>
            <a:pPr marL="0" indent="0" algn="just">
              <a:buNone/>
            </a:pPr>
            <a:r>
              <a:rPr lang="en-US" sz="3200" dirty="0"/>
              <a:t>	South Fork Yachats</a:t>
            </a:r>
          </a:p>
          <a:p>
            <a:pPr marL="0" indent="0" algn="just">
              <a:buNone/>
            </a:pPr>
            <a:r>
              <a:rPr lang="en-US" sz="3200" dirty="0"/>
              <a:t>Lower priority but currently tapped</a:t>
            </a:r>
          </a:p>
          <a:p>
            <a:pPr marL="0" indent="0" algn="just">
              <a:buNone/>
            </a:pPr>
            <a:r>
              <a:rPr lang="en-US" sz="3200" dirty="0"/>
              <a:t>	Salmon Creek</a:t>
            </a:r>
          </a:p>
          <a:p>
            <a:pPr marL="0" indent="0" algn="just">
              <a:buNone/>
            </a:pPr>
            <a:r>
              <a:rPr lang="en-US" sz="3200" dirty="0"/>
              <a:t>	Reedy Creek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00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A9697-20D6-45D1-869E-D4221E3C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9629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Preliminary list of High-priority Streams:  Independent Ocean Tributaries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F7646-92B6-42D0-84B4-8E122A66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95" y="1313411"/>
            <a:ext cx="11477105" cy="55445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/>
              <a:t>High Priority</a:t>
            </a:r>
          </a:p>
          <a:p>
            <a:pPr marL="0" indent="0" algn="just">
              <a:buNone/>
            </a:pPr>
            <a:r>
              <a:rPr lang="en-US" sz="3200" dirty="0"/>
              <a:t>	Rock Creek (Devils Lake)</a:t>
            </a:r>
          </a:p>
          <a:p>
            <a:pPr marL="0" indent="0" algn="just">
              <a:buNone/>
            </a:pPr>
            <a:r>
              <a:rPr lang="en-US" sz="3200" dirty="0"/>
              <a:t>	Beaver Creek (Ona)</a:t>
            </a:r>
          </a:p>
          <a:p>
            <a:pPr marL="0" indent="0" algn="just">
              <a:buNone/>
            </a:pPr>
            <a:r>
              <a:rPr lang="en-US" sz="3200" dirty="0"/>
              <a:t>	Big Creek (s. of Waldport)</a:t>
            </a:r>
          </a:p>
          <a:p>
            <a:pPr marL="0" indent="0" algn="just">
              <a:buNone/>
            </a:pPr>
            <a:r>
              <a:rPr lang="en-US" sz="3600" dirty="0"/>
              <a:t>Lower priority but currently tapped:</a:t>
            </a:r>
            <a:r>
              <a:rPr lang="en-US" sz="3200" dirty="0"/>
              <a:t>  </a:t>
            </a:r>
          </a:p>
          <a:p>
            <a:pPr marL="0" indent="0" algn="just">
              <a:buNone/>
            </a:pPr>
            <a:r>
              <a:rPr lang="en-US" sz="3200" dirty="0"/>
              <a:t>	N. Depoe Creek, Rocky Creek, Johnston Creek, </a:t>
            </a:r>
          </a:p>
          <a:p>
            <a:pPr marL="0" indent="0" algn="just">
              <a:buNone/>
            </a:pPr>
            <a:r>
              <a:rPr lang="en-US" sz="3200" dirty="0"/>
              <a:t>	Wade Creek, Big Creek (Newport), Starr Creek</a:t>
            </a:r>
          </a:p>
        </p:txBody>
      </p:sp>
    </p:spTree>
    <p:extLst>
      <p:ext uri="{BB962C8B-B14F-4D97-AF65-F5344CB8AC3E}">
        <p14:creationId xmlns:p14="http://schemas.microsoft.com/office/powerpoint/2010/main" val="1592877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E7D86-67E6-4431-92A4-9CCBA49F4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Analyzing </a:t>
            </a:r>
            <a:r>
              <a:rPr lang="en-US" sz="4800" b="1" dirty="0"/>
              <a:t>withdrawal</a:t>
            </a:r>
            <a:r>
              <a:rPr lang="en-US" b="1" dirty="0"/>
              <a:t> thresholds:  </a:t>
            </a:r>
            <a:br>
              <a:rPr lang="en-US" b="1" dirty="0"/>
            </a:br>
            <a:r>
              <a:rPr lang="en-US" b="1" dirty="0"/>
              <a:t>Mechanisms of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CAF2EC-B40E-4F13-8261-C156C453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95302"/>
            <a:ext cx="12192000" cy="4962697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Exacerbation of temperature impairment</a:t>
            </a:r>
          </a:p>
          <a:p>
            <a:endParaRPr lang="en-US" sz="4000" dirty="0"/>
          </a:p>
          <a:p>
            <a:pPr lvl="1"/>
            <a:r>
              <a:rPr lang="en-US" sz="3600" dirty="0"/>
              <a:t>Many </a:t>
            </a:r>
            <a:r>
              <a:rPr lang="en-US" sz="3600" dirty="0" err="1"/>
              <a:t>Midcoast</a:t>
            </a:r>
            <a:r>
              <a:rPr lang="en-US" sz="3600" dirty="0"/>
              <a:t> streams get too warm in summer.  EPA designated impaired on 303(D) list.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Rate of summer warming is related to flow volume; withdrawals reduce instream flows and induce more rapid warming.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Other water quality impairment also flow-related.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4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44BB28-69DE-4E67-8206-BDC26A331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743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Instream Subgroup  Charge: 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dirty="0"/>
              <a:t>Understand and manage the consequences of stream withdrawals for public and private use.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EDF929-EE96-4208-8778-A12E47266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2210"/>
            <a:ext cx="10515600" cy="3333405"/>
          </a:xfrm>
        </p:spPr>
        <p:txBody>
          <a:bodyPr>
            <a:normAutofit/>
          </a:bodyPr>
          <a:lstStyle/>
          <a:p>
            <a:r>
              <a:rPr lang="en-US" sz="3600" dirty="0"/>
              <a:t>Prioritize streams for analysis, by biological importance and by likelihood of withdrawals.</a:t>
            </a:r>
          </a:p>
          <a:p>
            <a:r>
              <a:rPr lang="en-US" sz="3600" dirty="0"/>
              <a:t>Determine stream-specific thresholds for allowable withdrawals without serious biological consequences.</a:t>
            </a:r>
          </a:p>
          <a:p>
            <a:r>
              <a:rPr lang="en-US" sz="3600" dirty="0"/>
              <a:t>Develop restoration projects to improve summer flows and biotic resilience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66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E7D86-67E6-4431-92A4-9CCBA49F4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155768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Analyzing withdrawal thresholds:  Mechanisms of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CAF2EC-B40E-4F13-8261-C156C453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1556"/>
            <a:ext cx="12192000" cy="4796443"/>
          </a:xfrm>
        </p:spPr>
        <p:txBody>
          <a:bodyPr>
            <a:normAutofit/>
          </a:bodyPr>
          <a:lstStyle/>
          <a:p>
            <a:r>
              <a:rPr lang="en-US" sz="4400" dirty="0"/>
              <a:t>Passage impairment</a:t>
            </a:r>
          </a:p>
          <a:p>
            <a:endParaRPr lang="en-US" sz="4000" dirty="0"/>
          </a:p>
          <a:p>
            <a:pPr lvl="1"/>
            <a:r>
              <a:rPr lang="en-US" sz="3600" dirty="0"/>
              <a:t>Upstream passage of fish and other biota is sometimes flow-dependent through human and natural “choke-points.”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Withdrawals can reduce flows to the point that otherwise passable structures and natural features become barriers.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42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DD3A99-B5C3-477D-99A0-9EEA28BB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279"/>
            <a:ext cx="10515600" cy="168977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Analyzing Temperature impairment:</a:t>
            </a:r>
            <a:br>
              <a:rPr lang="en-US" sz="4800" b="1" dirty="0"/>
            </a:br>
            <a:r>
              <a:rPr lang="en-US" sz="4800" b="1" dirty="0"/>
              <a:t>Modeling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12F024-4A92-48F7-9457-3529FEE2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77935"/>
            <a:ext cx="12191999" cy="4680064"/>
          </a:xfrm>
        </p:spPr>
        <p:txBody>
          <a:bodyPr>
            <a:normAutofit/>
          </a:bodyPr>
          <a:lstStyle/>
          <a:p>
            <a:r>
              <a:rPr lang="en-US" sz="3600" dirty="0"/>
              <a:t>Partners (DEQ, EPA, NOAA, others) have geographically explicit models of  summer warming of streams, based on insolation, microclimate, flow, and other variables.</a:t>
            </a:r>
          </a:p>
          <a:p>
            <a:endParaRPr lang="en-US" sz="3600" dirty="0"/>
          </a:p>
          <a:p>
            <a:r>
              <a:rPr lang="en-US" sz="3600" dirty="0"/>
              <a:t>These models can be modified to input data scenarios to provide insight into management questions relevant to water use.</a:t>
            </a:r>
          </a:p>
        </p:txBody>
      </p:sp>
    </p:spTree>
    <p:extLst>
      <p:ext uri="{BB962C8B-B14F-4D97-AF65-F5344CB8AC3E}">
        <p14:creationId xmlns:p14="http://schemas.microsoft.com/office/powerpoint/2010/main" val="1795746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DD3A99-B5C3-477D-99A0-9EEA28BB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279"/>
            <a:ext cx="10515600" cy="111318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Analysis of Temperature impairment:</a:t>
            </a:r>
            <a:br>
              <a:rPr lang="en-US" b="1" dirty="0"/>
            </a:br>
            <a:r>
              <a:rPr lang="en-US" b="1" dirty="0"/>
              <a:t>Modeling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12F024-4A92-48F7-9457-3529FEE2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6291"/>
            <a:ext cx="12191999" cy="5361708"/>
          </a:xfrm>
        </p:spPr>
        <p:txBody>
          <a:bodyPr>
            <a:noAutofit/>
          </a:bodyPr>
          <a:lstStyle/>
          <a:p>
            <a:r>
              <a:rPr lang="en-US" sz="3600" dirty="0"/>
              <a:t>Sample Management Questions:</a:t>
            </a:r>
          </a:p>
          <a:p>
            <a:endParaRPr lang="en-US" sz="3600" dirty="0"/>
          </a:p>
          <a:p>
            <a:pPr lvl="1"/>
            <a:r>
              <a:rPr lang="en-US" sz="3600" dirty="0"/>
              <a:t>How do different diversion points and volumes affect downstream temperatures?</a:t>
            </a:r>
          </a:p>
          <a:p>
            <a:pPr lvl="1"/>
            <a:r>
              <a:rPr lang="en-US" sz="3600" dirty="0"/>
              <a:t>How much late summer withdrawal is too much?</a:t>
            </a:r>
          </a:p>
          <a:p>
            <a:pPr lvl="1"/>
            <a:r>
              <a:rPr lang="en-US" sz="3600" dirty="0"/>
              <a:t>How much will restoration projects do to reduce stream temperatures and/or augment summer flows?</a:t>
            </a:r>
          </a:p>
          <a:p>
            <a:pPr lvl="1"/>
            <a:r>
              <a:rPr lang="en-US" sz="3600" dirty="0"/>
              <a:t>How resilient are flow and temperature under climate change scenarios?</a:t>
            </a:r>
          </a:p>
        </p:txBody>
      </p:sp>
    </p:spTree>
    <p:extLst>
      <p:ext uri="{BB962C8B-B14F-4D97-AF65-F5344CB8AC3E}">
        <p14:creationId xmlns:p14="http://schemas.microsoft.com/office/powerpoint/2010/main" val="2987452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A56244-5984-4925-998E-6F99536A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2978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Analysis of Passage Impairments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3A136C-56FF-41E6-8087-CB6D4D85B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0" y="1562793"/>
            <a:ext cx="11792989" cy="5295207"/>
          </a:xfrm>
        </p:spPr>
        <p:txBody>
          <a:bodyPr>
            <a:noAutofit/>
          </a:bodyPr>
          <a:lstStyle/>
          <a:p>
            <a:r>
              <a:rPr lang="en-US" sz="3600" dirty="0"/>
              <a:t>Survey downstream of current and potential withdrawal points for potential flow-related passage impairments.</a:t>
            </a:r>
          </a:p>
          <a:p>
            <a:endParaRPr lang="en-US" sz="3600" dirty="0"/>
          </a:p>
          <a:p>
            <a:r>
              <a:rPr lang="en-US" sz="3600" dirty="0"/>
              <a:t>Conduct passage evaluations of all potential impairments.</a:t>
            </a:r>
          </a:p>
          <a:p>
            <a:endParaRPr lang="en-US" sz="3600" dirty="0"/>
          </a:p>
          <a:p>
            <a:r>
              <a:rPr lang="en-US" sz="3600" dirty="0"/>
              <a:t>Evaluate under current flows, under proposed withdrawal scenarios,  and under climate-change scenarios.</a:t>
            </a:r>
          </a:p>
          <a:p>
            <a:endParaRPr lang="en-US" sz="3600" dirty="0"/>
          </a:p>
          <a:p>
            <a:r>
              <a:rPr lang="en-US" sz="3600" dirty="0"/>
              <a:t>Design restoration projects to alleviate impairments.</a:t>
            </a:r>
          </a:p>
        </p:txBody>
      </p:sp>
    </p:spTree>
    <p:extLst>
      <p:ext uri="{BB962C8B-B14F-4D97-AF65-F5344CB8AC3E}">
        <p14:creationId xmlns:p14="http://schemas.microsoft.com/office/powerpoint/2010/main" val="2220723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190480-CA8D-4E74-AE86-3681AAC2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257" y="1"/>
            <a:ext cx="11554691" cy="1246908"/>
          </a:xfrm>
        </p:spPr>
        <p:txBody>
          <a:bodyPr>
            <a:noAutofit/>
          </a:bodyPr>
          <a:lstStyle/>
          <a:p>
            <a:r>
              <a:rPr lang="en-US" sz="4800" dirty="0"/>
              <a:t>Landscape Restoration to improve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C4FFF0-AC08-47C7-9933-51330417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828800"/>
            <a:ext cx="11554691" cy="5029200"/>
          </a:xfrm>
        </p:spPr>
        <p:txBody>
          <a:bodyPr>
            <a:normAutofit/>
          </a:bodyPr>
          <a:lstStyle/>
          <a:p>
            <a:r>
              <a:rPr lang="en-US" sz="4000" dirty="0"/>
              <a:t>Flow Restoration</a:t>
            </a:r>
          </a:p>
          <a:p>
            <a:endParaRPr lang="en-US" sz="4000" dirty="0"/>
          </a:p>
          <a:p>
            <a:r>
              <a:rPr lang="en-US" sz="4000" dirty="0"/>
              <a:t>Hyporheic (Underground) Flow Restoration</a:t>
            </a:r>
          </a:p>
          <a:p>
            <a:endParaRPr lang="en-US" sz="4000" dirty="0"/>
          </a:p>
          <a:p>
            <a:r>
              <a:rPr lang="en-US" sz="4000" dirty="0"/>
              <a:t>Streamside Buffers and Shade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08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44EB2F-3E9C-448D-9861-14A259F0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26353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Flow </a:t>
            </a:r>
            <a:r>
              <a:rPr lang="en-US" sz="4800" b="1" dirty="0"/>
              <a:t>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ADF655-31D5-4F0D-BDBC-9DD309841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7" y="1596044"/>
            <a:ext cx="11804073" cy="5261955"/>
          </a:xfrm>
        </p:spPr>
        <p:txBody>
          <a:bodyPr>
            <a:normAutofit/>
          </a:bodyPr>
          <a:lstStyle/>
          <a:p>
            <a:r>
              <a:rPr lang="en-US" sz="3600" dirty="0"/>
              <a:t>Create instream log jams to capture bedload, refill incised channels, and re-connect floodplains.</a:t>
            </a:r>
          </a:p>
          <a:p>
            <a:endParaRPr lang="en-US" sz="3600" dirty="0"/>
          </a:p>
          <a:p>
            <a:r>
              <a:rPr lang="en-US" sz="3600" dirty="0"/>
              <a:t>Protect Beavers, encourage Beaver Pond creation.</a:t>
            </a:r>
          </a:p>
          <a:p>
            <a:endParaRPr lang="en-US" sz="3600" dirty="0"/>
          </a:p>
          <a:p>
            <a:r>
              <a:rPr lang="en-US" sz="3600" dirty="0"/>
              <a:t> Restore Groundwater Storage Capacity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E96DDC-9DF0-4277-BF46-662A021E5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Restore Hyporheic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E31571-8D88-4CB8-B2E1-9EA9EAD5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177"/>
            <a:ext cx="11182004" cy="4788132"/>
          </a:xfrm>
        </p:spPr>
        <p:txBody>
          <a:bodyPr/>
          <a:lstStyle/>
          <a:p>
            <a:r>
              <a:rPr lang="en-US" sz="3600" dirty="0"/>
              <a:t>Hyporheic Flows:  Water flowing underground (e.g. through gravel deposits) cools relative to surface flows.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200" dirty="0"/>
              <a:t>Build instream structures (log jams) to capture gravels and improve hyporheic flows.</a:t>
            </a:r>
          </a:p>
          <a:p>
            <a:r>
              <a:rPr lang="en-US" sz="3200" dirty="0"/>
              <a:t>Build structures to retain gravel at confluences of cooler tributaries.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05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A129F2-38D9-4003-8AE7-47D6EBE6E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76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Streamside Buffers and Shade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49A659-2D0A-4C61-A081-819B71C5E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793"/>
            <a:ext cx="10515600" cy="5295207"/>
          </a:xfrm>
        </p:spPr>
        <p:txBody>
          <a:bodyPr>
            <a:normAutofit/>
          </a:bodyPr>
          <a:lstStyle/>
          <a:p>
            <a:r>
              <a:rPr lang="en-US" sz="3600" dirty="0"/>
              <a:t>Use DEQ’s “Heat Source” and other models to help prioritize stream reaches for buffer establishment and improvement.</a:t>
            </a:r>
          </a:p>
          <a:p>
            <a:r>
              <a:rPr lang="en-US" sz="3600" dirty="0"/>
              <a:t>Plant and protect adequate woody buffers on streams.</a:t>
            </a:r>
          </a:p>
          <a:p>
            <a:r>
              <a:rPr lang="en-US" sz="3600" dirty="0"/>
              <a:t>Control/Remove Exotic Vegetation that prevents establishment of native trees and shrubs.</a:t>
            </a:r>
          </a:p>
          <a:p>
            <a:pPr lvl="1"/>
            <a:r>
              <a:rPr lang="en-US" sz="3200" dirty="0"/>
              <a:t>Reed-Canary Grass</a:t>
            </a:r>
          </a:p>
          <a:p>
            <a:pPr lvl="1"/>
            <a:r>
              <a:rPr lang="en-US" sz="3200" dirty="0"/>
              <a:t>Himalayan Blackberries</a:t>
            </a:r>
          </a:p>
          <a:p>
            <a:pPr lvl="1"/>
            <a:r>
              <a:rPr lang="en-US" sz="3200" dirty="0"/>
              <a:t>Asian Knotweeds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7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EF55C6-6BD8-4979-AE0F-540CC4A1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044930"/>
          </a:xfrm>
        </p:spPr>
        <p:txBody>
          <a:bodyPr/>
          <a:lstStyle/>
          <a:p>
            <a:pPr algn="ctr"/>
            <a:r>
              <a:rPr lang="en-US" dirty="0"/>
              <a:t>Considerations for Instream Needs: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BE7694-7966-4683-8B11-03E657C32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446"/>
            <a:ext cx="10515600" cy="4214553"/>
          </a:xfrm>
        </p:spPr>
        <p:txBody>
          <a:bodyPr>
            <a:normAutofit/>
          </a:bodyPr>
          <a:lstStyle/>
          <a:p>
            <a:r>
              <a:rPr lang="en-US" sz="3600" dirty="0"/>
              <a:t>Seasonal Water Availability:  summer and fall limited.</a:t>
            </a:r>
          </a:p>
          <a:p>
            <a:r>
              <a:rPr lang="en-US" sz="3600" dirty="0"/>
              <a:t>Minimum flows coincide with maximum human water needs.</a:t>
            </a:r>
          </a:p>
          <a:p>
            <a:r>
              <a:rPr lang="en-US" sz="3600" dirty="0"/>
              <a:t>Low flows reduce available habitat volume and affect water quality.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6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EF55C6-6BD8-4979-AE0F-540CC4A1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928552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Considerations for Instream Needs: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BE7694-7966-4683-8B11-03E657C32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" y="2111432"/>
            <a:ext cx="11704320" cy="3906983"/>
          </a:xfrm>
        </p:spPr>
        <p:txBody>
          <a:bodyPr>
            <a:normAutofit/>
          </a:bodyPr>
          <a:lstStyle/>
          <a:p>
            <a:r>
              <a:rPr lang="en-US" sz="4000" dirty="0"/>
              <a:t>Acceptable instream conditions can be maintained by:</a:t>
            </a:r>
          </a:p>
          <a:p>
            <a:pPr lvl="1"/>
            <a:r>
              <a:rPr lang="en-US" sz="3600" dirty="0"/>
              <a:t>Limiting withdrawals</a:t>
            </a:r>
          </a:p>
          <a:p>
            <a:pPr lvl="1"/>
            <a:r>
              <a:rPr lang="en-US" sz="3600" dirty="0"/>
              <a:t>Restoration work to improve summer flows</a:t>
            </a:r>
          </a:p>
          <a:p>
            <a:pPr lvl="1"/>
            <a:r>
              <a:rPr lang="en-US" sz="3600" dirty="0"/>
              <a:t>More direct action to improve water quality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9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74F2CF-CA91-49D7-84B2-28325C97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03578" cy="1130531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Possible Drivers of Future Human Water Use</a:t>
            </a:r>
            <a:br>
              <a:rPr lang="en-US" sz="4800" dirty="0"/>
            </a:br>
            <a:r>
              <a:rPr lang="en-US" sz="4800" dirty="0"/>
              <a:t>Urban/Residential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DA5CDA-DA15-40F7-BF62-B981D1D1C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43942"/>
            <a:ext cx="12191999" cy="4414058"/>
          </a:xfrm>
        </p:spPr>
        <p:txBody>
          <a:bodyPr>
            <a:normAutofit/>
          </a:bodyPr>
          <a:lstStyle/>
          <a:p>
            <a:pPr lvl="1"/>
            <a:r>
              <a:rPr lang="en-US" sz="4600" dirty="0"/>
              <a:t>Increased Residential Population</a:t>
            </a:r>
          </a:p>
          <a:p>
            <a:pPr lvl="1"/>
            <a:endParaRPr lang="en-US" sz="4600" dirty="0"/>
          </a:p>
          <a:p>
            <a:pPr lvl="1"/>
            <a:r>
              <a:rPr lang="en-US" sz="4600" dirty="0"/>
              <a:t>Increased Seasonal Visitor Population</a:t>
            </a:r>
          </a:p>
          <a:p>
            <a:pPr lvl="1"/>
            <a:endParaRPr lang="en-US" sz="4600" dirty="0"/>
          </a:p>
          <a:p>
            <a:pPr lvl="1"/>
            <a:r>
              <a:rPr lang="en-US" sz="4600" dirty="0"/>
              <a:t>More Golf Courses?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0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74F2CF-CA91-49D7-84B2-28325C97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03578" cy="164592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Possible Drivers of Future Human Water Use: Industrial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DA5CDA-DA15-40F7-BF62-B981D1D1C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4560"/>
            <a:ext cx="12191999" cy="4663440"/>
          </a:xfrm>
        </p:spPr>
        <p:txBody>
          <a:bodyPr>
            <a:normAutofit/>
          </a:bodyPr>
          <a:lstStyle/>
          <a:p>
            <a:pPr lvl="1"/>
            <a:r>
              <a:rPr lang="en-US" sz="4600" dirty="0"/>
              <a:t>Additional Water-intensive Industries?</a:t>
            </a:r>
          </a:p>
          <a:p>
            <a:pPr lvl="1"/>
            <a:endParaRPr lang="en-US" sz="4600" dirty="0"/>
          </a:p>
          <a:p>
            <a:pPr lvl="1"/>
            <a:r>
              <a:rPr lang="en-US" sz="4600" dirty="0"/>
              <a:t>Expansion of Existing Industries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2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74F2CF-CA91-49D7-84B2-28325C97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03578" cy="113053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Possible Drivers of Future Human Water Use:  Rural/Agricultural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DA5CDA-DA15-40F7-BF62-B981D1D1C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8800"/>
            <a:ext cx="12191999" cy="5029200"/>
          </a:xfrm>
        </p:spPr>
        <p:txBody>
          <a:bodyPr>
            <a:normAutofit/>
          </a:bodyPr>
          <a:lstStyle/>
          <a:p>
            <a:pPr lvl="1"/>
            <a:r>
              <a:rPr lang="en-US" sz="4600" dirty="0"/>
              <a:t>Increased Agricultural Acreage (unlikely?)</a:t>
            </a:r>
          </a:p>
          <a:p>
            <a:pPr lvl="1"/>
            <a:endParaRPr lang="en-US" sz="4600" dirty="0"/>
          </a:p>
          <a:p>
            <a:pPr lvl="1"/>
            <a:r>
              <a:rPr lang="en-US" sz="4600" dirty="0"/>
              <a:t>New Irrigation-intensive Crops, Practices (Hemp, nut tree crops?)</a:t>
            </a:r>
          </a:p>
          <a:p>
            <a:pPr lvl="1"/>
            <a:endParaRPr lang="en-US" sz="4600" dirty="0"/>
          </a:p>
          <a:p>
            <a:pPr lvl="1"/>
            <a:r>
              <a:rPr lang="en-US" sz="4600" dirty="0"/>
              <a:t>Plantation Forestry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1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20E058-03DC-42C1-A9E4-C6A7CE69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911926"/>
          </a:xfrm>
        </p:spPr>
        <p:txBody>
          <a:bodyPr/>
          <a:lstStyle/>
          <a:p>
            <a:pPr algn="ctr"/>
            <a:r>
              <a:rPr lang="en-US" sz="4800" b="1" dirty="0"/>
              <a:t>Other Risk Factors to Future Instream Ne</a:t>
            </a:r>
            <a:r>
              <a:rPr lang="en-US" dirty="0"/>
              <a:t>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36D35F-6EEA-4300-95EC-17CF1075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885" y="1296786"/>
            <a:ext cx="11554690" cy="5561214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4000" dirty="0"/>
              <a:t>Continued Deterioration of Upper Watershed Storage Capacity:  Legacy effects</a:t>
            </a:r>
          </a:p>
          <a:p>
            <a:endParaRPr lang="en-US" sz="4000" dirty="0"/>
          </a:p>
          <a:p>
            <a:r>
              <a:rPr lang="en-US" sz="3600" dirty="0"/>
              <a:t>Channel Incision:  Results from loss of instream large wood</a:t>
            </a:r>
          </a:p>
          <a:p>
            <a:endParaRPr lang="en-US" sz="3600" dirty="0"/>
          </a:p>
          <a:p>
            <a:r>
              <a:rPr lang="en-US" sz="3600" dirty="0"/>
              <a:t>Loss of Beaver Ponds:  Multiple causes</a:t>
            </a:r>
          </a:p>
        </p:txBody>
      </p:sp>
    </p:spTree>
    <p:extLst>
      <p:ext uri="{BB962C8B-B14F-4D97-AF65-F5344CB8AC3E}">
        <p14:creationId xmlns:p14="http://schemas.microsoft.com/office/powerpoint/2010/main" val="359322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20E058-03DC-42C1-A9E4-C6A7CE69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1"/>
            <a:ext cx="10871662" cy="239406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Other Risk Factors to Future Instream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36D35F-6EEA-4300-95EC-17CF1075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1432"/>
            <a:ext cx="10515600" cy="4505499"/>
          </a:xfrm>
        </p:spPr>
        <p:txBody>
          <a:bodyPr>
            <a:normAutofit/>
          </a:bodyPr>
          <a:lstStyle/>
          <a:p>
            <a:r>
              <a:rPr lang="en-US" sz="4000" dirty="0"/>
              <a:t>Land management effects on seasonal storage</a:t>
            </a:r>
          </a:p>
          <a:p>
            <a:endParaRPr lang="en-US" sz="4000" dirty="0"/>
          </a:p>
          <a:p>
            <a:pPr lvl="1"/>
            <a:r>
              <a:rPr lang="en-US" sz="3600" dirty="0"/>
              <a:t>Urban hard surfaces limit infiltration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Tiling and ditching of Agricultural Land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Forest Management can affect summer flows</a:t>
            </a:r>
          </a:p>
        </p:txBody>
      </p:sp>
    </p:spTree>
    <p:extLst>
      <p:ext uri="{BB962C8B-B14F-4D97-AF65-F5344CB8AC3E}">
        <p14:creationId xmlns:p14="http://schemas.microsoft.com/office/powerpoint/2010/main" val="230287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831</Words>
  <Application>Microsoft Office PowerPoint</Application>
  <PresentationFormat>Widescreen</PresentationFormat>
  <Paragraphs>204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Instream and Biotic  Priorities</vt:lpstr>
      <vt:lpstr>Instream Subgroup  Charge:    Understand and manage the consequences of stream withdrawals for public and private use. </vt:lpstr>
      <vt:lpstr>Considerations for Instream Needs: 1</vt:lpstr>
      <vt:lpstr>Considerations for Instream Needs: 2</vt:lpstr>
      <vt:lpstr>Possible Drivers of Future Human Water Use Urban/Residential</vt:lpstr>
      <vt:lpstr>Possible Drivers of Future Human Water Use: Industrial</vt:lpstr>
      <vt:lpstr>Possible Drivers of Future Human Water Use:  Rural/Agricultural</vt:lpstr>
      <vt:lpstr>Other Risk Factors to Future Instream Needs</vt:lpstr>
      <vt:lpstr>Other Risk Factors to Future Instream Needs</vt:lpstr>
      <vt:lpstr>Other Risk Factors to Future Instream Needs</vt:lpstr>
      <vt:lpstr>Instream Subgroup  Charge:  </vt:lpstr>
      <vt:lpstr>Stream Prioritization Based on the following characteristics:</vt:lpstr>
      <vt:lpstr>Preliminary list of High-priority Streams:  Salmon River Basin</vt:lpstr>
      <vt:lpstr>Preliminary list of High-priority Streams:  Siletz River Basin</vt:lpstr>
      <vt:lpstr>Preliminary list of High-priority Streams:  Yaquina River Basin</vt:lpstr>
      <vt:lpstr>Preliminary list of High-priority Streams:  Alsea River Basin</vt:lpstr>
      <vt:lpstr>Preliminary list of High-priority Streams:  Yachats River Basin</vt:lpstr>
      <vt:lpstr>Preliminary list of High-priority Streams:  Independent Ocean Tributaries</vt:lpstr>
      <vt:lpstr>Analyzing withdrawal thresholds:   Mechanisms of Impairment</vt:lpstr>
      <vt:lpstr>Analyzing withdrawal thresholds:  Mechanisms of Impairment</vt:lpstr>
      <vt:lpstr>Analyzing Temperature impairment: Modeling Approach</vt:lpstr>
      <vt:lpstr>Analysis of Temperature impairment: Modeling Approach</vt:lpstr>
      <vt:lpstr>Analysis of Passage Impairments</vt:lpstr>
      <vt:lpstr>Landscape Restoration to improve Resilience</vt:lpstr>
      <vt:lpstr>Flow Restoration</vt:lpstr>
      <vt:lpstr>Restore Hyporheic Flows</vt:lpstr>
      <vt:lpstr>Streamside Buffers and Shade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Instream Subgroup Priorities</dc:title>
  <dc:creator>Wayne</dc:creator>
  <cp:lastModifiedBy>Jeanne Nyquist</cp:lastModifiedBy>
  <cp:revision>10</cp:revision>
  <dcterms:created xsi:type="dcterms:W3CDTF">2018-10-22T19:40:00Z</dcterms:created>
  <dcterms:modified xsi:type="dcterms:W3CDTF">2018-11-01T03:43:28Z</dcterms:modified>
</cp:coreProperties>
</file>